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8" r:id="rId3"/>
    <p:sldId id="289" r:id="rId4"/>
    <p:sldId id="290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80" r:id="rId15"/>
    <p:sldId id="281" r:id="rId16"/>
    <p:sldId id="279" r:id="rId17"/>
    <p:sldId id="283" r:id="rId18"/>
    <p:sldId id="284" r:id="rId19"/>
    <p:sldId id="282" r:id="rId20"/>
    <p:sldId id="285" r:id="rId21"/>
    <p:sldId id="286" r:id="rId22"/>
    <p:sldId id="287" r:id="rId23"/>
    <p:sldId id="288" r:id="rId24"/>
  </p:sldIdLst>
  <p:sldSz cx="9144000" cy="5143500" type="screen16x9"/>
  <p:notesSz cx="6858000" cy="9144000"/>
  <p:embeddedFontLst>
    <p:embeddedFont>
      <p:font typeface="NanumGothic ExtraBold" panose="020B0600000101010101" charset="-127"/>
      <p:bold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Avenir Next LT Pro" panose="020B0504020202020204" pitchFamily="34" charset="0"/>
      <p:regular r:id="rId29"/>
      <p:bold r:id="rId30"/>
      <p:italic r:id="rId31"/>
      <p:boldItalic r:id="rId32"/>
    </p:embeddedFont>
    <p:embeddedFont>
      <p:font typeface="Candara" panose="020E050203030302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5BDC"/>
    <a:srgbClr val="D9D9D9"/>
    <a:srgbClr val="19264B"/>
    <a:srgbClr val="0D111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6" autoAdjust="0"/>
    <p:restoredTop sz="94882" autoAdjust="0"/>
  </p:normalViewPr>
  <p:slideViewPr>
    <p:cSldViewPr snapToGrid="0">
      <p:cViewPr varScale="1">
        <p:scale>
          <a:sx n="103" d="100"/>
          <a:sy n="103" d="100"/>
        </p:scale>
        <p:origin x="331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24441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61411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10085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66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8278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5592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2189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5751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7217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414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6229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9462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5080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5164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5004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6492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614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1461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9545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360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0218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49" y="2710050"/>
            <a:ext cx="6012621" cy="1812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500" b="1" dirty="0">
                <a:solidFill>
                  <a:srgbClr val="19264B"/>
                </a:solidFill>
              </a:rPr>
              <a:t>CUAI </a:t>
            </a:r>
            <a:r>
              <a:rPr lang="ko-KR" altLang="en-US" sz="2500" b="1" dirty="0">
                <a:solidFill>
                  <a:srgbClr val="19264B"/>
                </a:solidFill>
              </a:rPr>
              <a:t>스터디 </a:t>
            </a:r>
            <a:r>
              <a:rPr lang="en-US" altLang="ko" sz="2500" b="1" dirty="0">
                <a:solidFill>
                  <a:srgbClr val="19264B"/>
                </a:solidFill>
              </a:rPr>
              <a:t>CS224n1(NLP)</a:t>
            </a:r>
            <a:r>
              <a:rPr lang="ko-KR" altLang="en-US" sz="2500" b="1" dirty="0">
                <a:solidFill>
                  <a:srgbClr val="19264B"/>
                </a:solidFill>
              </a:rPr>
              <a:t>팀</a:t>
            </a:r>
          </a:p>
          <a:p>
            <a:pPr>
              <a:lnSpc>
                <a:spcPct val="115000"/>
              </a:lnSpc>
            </a:pPr>
            <a:r>
              <a:rPr lang="en-US" altLang="ko-KR" b="1" i="0" dirty="0">
                <a:solidFill>
                  <a:srgbClr val="19264B"/>
                </a:solidFill>
                <a:effectLst/>
                <a:latin typeface="Avenir Next LT Pro" panose="020B0504020202020204" pitchFamily="34" charset="0"/>
              </a:rPr>
              <a:t>CS224n1</a:t>
            </a:r>
            <a:r>
              <a:rPr lang="ko-KR" altLang="en-US" b="1" i="0" dirty="0">
                <a:solidFill>
                  <a:srgbClr val="19264B"/>
                </a:solidFill>
                <a:effectLst/>
                <a:latin typeface="Avenir Next LT Pro" panose="020B0504020202020204" pitchFamily="34" charset="0"/>
              </a:rPr>
              <a:t>팀</a:t>
            </a:r>
            <a:r>
              <a:rPr lang="en-US" altLang="ko-KR" b="1" i="0" dirty="0">
                <a:solidFill>
                  <a:srgbClr val="19264B"/>
                </a:solidFill>
                <a:effectLst/>
                <a:latin typeface="Avenir Next LT Pro" panose="020B0504020202020204" pitchFamily="34" charset="0"/>
              </a:rPr>
              <a:t>: Natural Language Processing with Deep Learning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</a:t>
            </a:r>
            <a:r>
              <a:rPr lang="en-US" altLang="ko" dirty="0">
                <a:solidFill>
                  <a:srgbClr val="19264B"/>
                </a:solidFill>
              </a:rPr>
              <a:t>05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17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김병찬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LSTM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B31250-8F95-B7E5-2617-017EE9AAB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0657" y="929267"/>
            <a:ext cx="6251772" cy="354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023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D35F513-3309-478F-6A62-03AA23532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3864" y="2449483"/>
            <a:ext cx="6073666" cy="2042337"/>
          </a:xfrm>
          <a:prstGeom prst="rect">
            <a:avLst/>
          </a:prstGeom>
        </p:spPr>
      </p:pic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LSTM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65F6993-240A-C43F-535D-A3D8536F5E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3523" y="528019"/>
            <a:ext cx="4534347" cy="180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403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63F45A-E71F-415A-907C-76EAA04D00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5638" y="1257953"/>
            <a:ext cx="5782697" cy="312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024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6A609B0-E702-E9D0-DFDF-E274B5D18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591" y="908127"/>
            <a:ext cx="5334462" cy="108213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63D11A1-C9E3-7AFA-EB87-819BDFCBA1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8975" y="1990261"/>
            <a:ext cx="7445385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60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0E7BD66-A117-3582-994B-B8730532DE12}"/>
              </a:ext>
            </a:extLst>
          </p:cNvPr>
          <p:cNvSpPr/>
          <p:nvPr/>
        </p:nvSpPr>
        <p:spPr>
          <a:xfrm>
            <a:off x="2144751" y="184834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89A844E-2BB2-F867-7D2C-FDD71F10E887}"/>
              </a:ext>
            </a:extLst>
          </p:cNvPr>
          <p:cNvSpPr/>
          <p:nvPr/>
        </p:nvSpPr>
        <p:spPr>
          <a:xfrm>
            <a:off x="1977483" y="184834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2C592-4610-D4B0-0752-C014B3D52DBD}"/>
              </a:ext>
            </a:extLst>
          </p:cNvPr>
          <p:cNvSpPr txBox="1"/>
          <p:nvPr/>
        </p:nvSpPr>
        <p:spPr>
          <a:xfrm>
            <a:off x="2144751" y="190442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많은 양의 병렬 데이터가 필요함</a:t>
            </a:r>
          </a:p>
        </p:txBody>
      </p:sp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1836EEDA-D322-5D74-6F2B-C4913E085D7C}"/>
              </a:ext>
            </a:extLst>
          </p:cNvPr>
          <p:cNvSpPr txBox="1"/>
          <p:nvPr/>
        </p:nvSpPr>
        <p:spPr>
          <a:xfrm>
            <a:off x="1408975" y="857316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Statistical 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61925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0E7BD66-A117-3582-994B-B8730532DE12}"/>
              </a:ext>
            </a:extLst>
          </p:cNvPr>
          <p:cNvSpPr/>
          <p:nvPr/>
        </p:nvSpPr>
        <p:spPr>
          <a:xfrm>
            <a:off x="2144751" y="184834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89A844E-2BB2-F867-7D2C-FDD71F10E887}"/>
              </a:ext>
            </a:extLst>
          </p:cNvPr>
          <p:cNvSpPr/>
          <p:nvPr/>
        </p:nvSpPr>
        <p:spPr>
          <a:xfrm>
            <a:off x="1977483" y="184834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2C592-4610-D4B0-0752-C014B3D52DBD}"/>
              </a:ext>
            </a:extLst>
          </p:cNvPr>
          <p:cNvSpPr txBox="1"/>
          <p:nvPr/>
        </p:nvSpPr>
        <p:spPr>
          <a:xfrm>
            <a:off x="2144751" y="190442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많은 양의 병렬 데이터가 필요함</a:t>
            </a:r>
          </a:p>
        </p:txBody>
      </p:sp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1836EEDA-D322-5D74-6F2B-C4913E085D7C}"/>
              </a:ext>
            </a:extLst>
          </p:cNvPr>
          <p:cNvSpPr txBox="1"/>
          <p:nvPr/>
        </p:nvSpPr>
        <p:spPr>
          <a:xfrm>
            <a:off x="1408975" y="857316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Statistical 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1BA655-B7A6-AA53-3EC0-4F47F3548F6E}"/>
              </a:ext>
            </a:extLst>
          </p:cNvPr>
          <p:cNvSpPr txBox="1"/>
          <p:nvPr/>
        </p:nvSpPr>
        <p:spPr>
          <a:xfrm>
            <a:off x="3772828" y="2529073"/>
            <a:ext cx="45311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나는 학생이다 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토큰 수 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2)</a:t>
            </a:r>
          </a:p>
          <a:p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0DC5DFC-DC98-A8DC-A47B-17E4C7F402F3}"/>
              </a:ext>
            </a:extLst>
          </p:cNvPr>
          <p:cNvCxnSpPr/>
          <p:nvPr/>
        </p:nvCxnSpPr>
        <p:spPr>
          <a:xfrm>
            <a:off x="4899102" y="2940255"/>
            <a:ext cx="0" cy="1085850"/>
          </a:xfrm>
          <a:prstGeom prst="straightConnector1">
            <a:avLst/>
          </a:prstGeom>
          <a:ln w="57150">
            <a:solidFill>
              <a:srgbClr val="19264B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81E5CD4-C397-8031-52C4-CB8949DBF566}"/>
              </a:ext>
            </a:extLst>
          </p:cNvPr>
          <p:cNvSpPr txBox="1"/>
          <p:nvPr/>
        </p:nvSpPr>
        <p:spPr>
          <a:xfrm>
            <a:off x="3772828" y="4119981"/>
            <a:ext cx="4531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 am a student 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토큰 수 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4)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8522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0E7BD66-A117-3582-994B-B8730532DE12}"/>
              </a:ext>
            </a:extLst>
          </p:cNvPr>
          <p:cNvSpPr/>
          <p:nvPr/>
        </p:nvSpPr>
        <p:spPr>
          <a:xfrm>
            <a:off x="2144751" y="184834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89A844E-2BB2-F867-7D2C-FDD71F10E887}"/>
              </a:ext>
            </a:extLst>
          </p:cNvPr>
          <p:cNvSpPr/>
          <p:nvPr/>
        </p:nvSpPr>
        <p:spPr>
          <a:xfrm>
            <a:off x="1977483" y="184834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2C592-4610-D4B0-0752-C014B3D52DBD}"/>
              </a:ext>
            </a:extLst>
          </p:cNvPr>
          <p:cNvSpPr txBox="1"/>
          <p:nvPr/>
        </p:nvSpPr>
        <p:spPr>
          <a:xfrm>
            <a:off x="2144751" y="190442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많은 양의 병렬 데이터가 필요함</a:t>
            </a:r>
          </a:p>
        </p:txBody>
      </p:sp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1836EEDA-D322-5D74-6F2B-C4913E085D7C}"/>
              </a:ext>
            </a:extLst>
          </p:cNvPr>
          <p:cNvSpPr txBox="1"/>
          <p:nvPr/>
        </p:nvSpPr>
        <p:spPr>
          <a:xfrm>
            <a:off x="1408975" y="857316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Statistical 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C2307149-221B-3A5D-FE9F-A97F98EECFC1}"/>
              </a:ext>
            </a:extLst>
          </p:cNvPr>
          <p:cNvSpPr/>
          <p:nvPr/>
        </p:nvSpPr>
        <p:spPr>
          <a:xfrm>
            <a:off x="2144751" y="248257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BE54D55-7891-A86D-8125-D3354D5EB9A9}"/>
              </a:ext>
            </a:extLst>
          </p:cNvPr>
          <p:cNvSpPr/>
          <p:nvPr/>
        </p:nvSpPr>
        <p:spPr>
          <a:xfrm>
            <a:off x="1977483" y="248257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12989D-D8EC-7340-802C-513AF931ABB5}"/>
              </a:ext>
            </a:extLst>
          </p:cNvPr>
          <p:cNvSpPr txBox="1"/>
          <p:nvPr/>
        </p:nvSpPr>
        <p:spPr>
          <a:xfrm>
            <a:off x="2144751" y="253865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19264B"/>
                </a:solidFill>
                <a:latin typeface="+mn-ea"/>
                <a:ea typeface="+mn-ea"/>
              </a:rPr>
              <a:t>1</a:t>
            </a:r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대</a:t>
            </a:r>
            <a:r>
              <a:rPr lang="en-US" altLang="ko-KR" sz="1600" b="1" dirty="0">
                <a:solidFill>
                  <a:srgbClr val="19264B"/>
                </a:solidFill>
                <a:latin typeface="+mn-ea"/>
                <a:ea typeface="+mn-ea"/>
              </a:rPr>
              <a:t>1 </a:t>
            </a:r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대응이 되지 않는 경우가 많음</a:t>
            </a:r>
          </a:p>
        </p:txBody>
      </p:sp>
    </p:spTree>
    <p:extLst>
      <p:ext uri="{BB962C8B-B14F-4D97-AF65-F5344CB8AC3E}">
        <p14:creationId xmlns:p14="http://schemas.microsoft.com/office/powerpoint/2010/main" val="1725514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0E7BD66-A117-3582-994B-B8730532DE12}"/>
              </a:ext>
            </a:extLst>
          </p:cNvPr>
          <p:cNvSpPr/>
          <p:nvPr/>
        </p:nvSpPr>
        <p:spPr>
          <a:xfrm>
            <a:off x="2144751" y="184834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89A844E-2BB2-F867-7D2C-FDD71F10E887}"/>
              </a:ext>
            </a:extLst>
          </p:cNvPr>
          <p:cNvSpPr/>
          <p:nvPr/>
        </p:nvSpPr>
        <p:spPr>
          <a:xfrm>
            <a:off x="1977483" y="184834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2C592-4610-D4B0-0752-C014B3D52DBD}"/>
              </a:ext>
            </a:extLst>
          </p:cNvPr>
          <p:cNvSpPr txBox="1"/>
          <p:nvPr/>
        </p:nvSpPr>
        <p:spPr>
          <a:xfrm>
            <a:off x="2144751" y="190442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많은 양의 병렬 데이터가 필요함</a:t>
            </a:r>
          </a:p>
        </p:txBody>
      </p:sp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1836EEDA-D322-5D74-6F2B-C4913E085D7C}"/>
              </a:ext>
            </a:extLst>
          </p:cNvPr>
          <p:cNvSpPr txBox="1"/>
          <p:nvPr/>
        </p:nvSpPr>
        <p:spPr>
          <a:xfrm>
            <a:off x="1408975" y="857316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Statistical 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C2307149-221B-3A5D-FE9F-A97F98EECFC1}"/>
              </a:ext>
            </a:extLst>
          </p:cNvPr>
          <p:cNvSpPr/>
          <p:nvPr/>
        </p:nvSpPr>
        <p:spPr>
          <a:xfrm>
            <a:off x="2144751" y="248257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BE54D55-7891-A86D-8125-D3354D5EB9A9}"/>
              </a:ext>
            </a:extLst>
          </p:cNvPr>
          <p:cNvSpPr/>
          <p:nvPr/>
        </p:nvSpPr>
        <p:spPr>
          <a:xfrm>
            <a:off x="1977483" y="248257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12989D-D8EC-7340-802C-513AF931ABB5}"/>
              </a:ext>
            </a:extLst>
          </p:cNvPr>
          <p:cNvSpPr txBox="1"/>
          <p:nvPr/>
        </p:nvSpPr>
        <p:spPr>
          <a:xfrm>
            <a:off x="2144751" y="253865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19264B"/>
                </a:solidFill>
                <a:latin typeface="+mn-ea"/>
                <a:ea typeface="+mn-ea"/>
              </a:rPr>
              <a:t>1</a:t>
            </a:r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대</a:t>
            </a:r>
            <a:r>
              <a:rPr lang="en-US" altLang="ko-KR" sz="1600" b="1" dirty="0">
                <a:solidFill>
                  <a:srgbClr val="19264B"/>
                </a:solidFill>
                <a:latin typeface="+mn-ea"/>
                <a:ea typeface="+mn-ea"/>
              </a:rPr>
              <a:t>1 </a:t>
            </a:r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대응이 되지 않는 경우가 많음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0C301B0-CB4D-76F6-EE5B-29D498719266}"/>
              </a:ext>
            </a:extLst>
          </p:cNvPr>
          <p:cNvSpPr/>
          <p:nvPr/>
        </p:nvSpPr>
        <p:spPr>
          <a:xfrm>
            <a:off x="2144751" y="311680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A8003F1-4B32-DA6B-9330-A5F317034AF6}"/>
              </a:ext>
            </a:extLst>
          </p:cNvPr>
          <p:cNvSpPr/>
          <p:nvPr/>
        </p:nvSpPr>
        <p:spPr>
          <a:xfrm>
            <a:off x="1977483" y="311680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87CD3-691E-B4B5-28AF-30C5D1225887}"/>
              </a:ext>
            </a:extLst>
          </p:cNvPr>
          <p:cNvSpPr txBox="1"/>
          <p:nvPr/>
        </p:nvSpPr>
        <p:spPr>
          <a:xfrm>
            <a:off x="2144751" y="317288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사람의 노력이 많이 필요함</a:t>
            </a:r>
          </a:p>
        </p:txBody>
      </p:sp>
    </p:spTree>
    <p:extLst>
      <p:ext uri="{BB962C8B-B14F-4D97-AF65-F5344CB8AC3E}">
        <p14:creationId xmlns:p14="http://schemas.microsoft.com/office/powerpoint/2010/main" val="1035214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0E7BD66-A117-3582-994B-B8730532DE12}"/>
              </a:ext>
            </a:extLst>
          </p:cNvPr>
          <p:cNvSpPr/>
          <p:nvPr/>
        </p:nvSpPr>
        <p:spPr>
          <a:xfrm>
            <a:off x="2144751" y="184834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89A844E-2BB2-F867-7D2C-FDD71F10E887}"/>
              </a:ext>
            </a:extLst>
          </p:cNvPr>
          <p:cNvSpPr/>
          <p:nvPr/>
        </p:nvSpPr>
        <p:spPr>
          <a:xfrm>
            <a:off x="1977483" y="184834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2C592-4610-D4B0-0752-C014B3D52DBD}"/>
              </a:ext>
            </a:extLst>
          </p:cNvPr>
          <p:cNvSpPr txBox="1"/>
          <p:nvPr/>
        </p:nvSpPr>
        <p:spPr>
          <a:xfrm>
            <a:off x="2144751" y="190442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많은 양의 병렬 데이터가 필요함</a:t>
            </a:r>
          </a:p>
        </p:txBody>
      </p:sp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1836EEDA-D322-5D74-6F2B-C4913E085D7C}"/>
              </a:ext>
            </a:extLst>
          </p:cNvPr>
          <p:cNvSpPr txBox="1"/>
          <p:nvPr/>
        </p:nvSpPr>
        <p:spPr>
          <a:xfrm>
            <a:off x="1408975" y="857316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Statistical 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C2307149-221B-3A5D-FE9F-A97F98EECFC1}"/>
              </a:ext>
            </a:extLst>
          </p:cNvPr>
          <p:cNvSpPr/>
          <p:nvPr/>
        </p:nvSpPr>
        <p:spPr>
          <a:xfrm>
            <a:off x="2144751" y="248257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BE54D55-7891-A86D-8125-D3354D5EB9A9}"/>
              </a:ext>
            </a:extLst>
          </p:cNvPr>
          <p:cNvSpPr/>
          <p:nvPr/>
        </p:nvSpPr>
        <p:spPr>
          <a:xfrm>
            <a:off x="1977483" y="248257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12989D-D8EC-7340-802C-513AF931ABB5}"/>
              </a:ext>
            </a:extLst>
          </p:cNvPr>
          <p:cNvSpPr txBox="1"/>
          <p:nvPr/>
        </p:nvSpPr>
        <p:spPr>
          <a:xfrm>
            <a:off x="2144751" y="253865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19264B"/>
                </a:solidFill>
                <a:latin typeface="+mn-ea"/>
                <a:ea typeface="+mn-ea"/>
              </a:rPr>
              <a:t>1</a:t>
            </a:r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대</a:t>
            </a:r>
            <a:r>
              <a:rPr lang="en-US" altLang="ko-KR" sz="1600" b="1" dirty="0">
                <a:solidFill>
                  <a:srgbClr val="19264B"/>
                </a:solidFill>
                <a:latin typeface="+mn-ea"/>
                <a:ea typeface="+mn-ea"/>
              </a:rPr>
              <a:t>1 </a:t>
            </a:r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대응이 되지 않는 경우가 많음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0C301B0-CB4D-76F6-EE5B-29D498719266}"/>
              </a:ext>
            </a:extLst>
          </p:cNvPr>
          <p:cNvSpPr/>
          <p:nvPr/>
        </p:nvSpPr>
        <p:spPr>
          <a:xfrm>
            <a:off x="2144751" y="311680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A8003F1-4B32-DA6B-9330-A5F317034AF6}"/>
              </a:ext>
            </a:extLst>
          </p:cNvPr>
          <p:cNvSpPr/>
          <p:nvPr/>
        </p:nvSpPr>
        <p:spPr>
          <a:xfrm>
            <a:off x="1977483" y="311680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87CD3-691E-B4B5-28AF-30C5D1225887}"/>
              </a:ext>
            </a:extLst>
          </p:cNvPr>
          <p:cNvSpPr txBox="1"/>
          <p:nvPr/>
        </p:nvSpPr>
        <p:spPr>
          <a:xfrm>
            <a:off x="2144751" y="317288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사람의 노력이 많이 필요함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AB327B2-B6CA-BDB8-4FCA-A6E0E7D930BB}"/>
              </a:ext>
            </a:extLst>
          </p:cNvPr>
          <p:cNvSpPr/>
          <p:nvPr/>
        </p:nvSpPr>
        <p:spPr>
          <a:xfrm>
            <a:off x="2144751" y="3751030"/>
            <a:ext cx="5189034" cy="4507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816BD94-63D8-C8FB-84E6-E57FEE371FFC}"/>
              </a:ext>
            </a:extLst>
          </p:cNvPr>
          <p:cNvSpPr/>
          <p:nvPr/>
        </p:nvSpPr>
        <p:spPr>
          <a:xfrm>
            <a:off x="1977483" y="3751030"/>
            <a:ext cx="5189034" cy="450733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45EF87-CF4B-26BD-80BC-62FA60BBA196}"/>
              </a:ext>
            </a:extLst>
          </p:cNvPr>
          <p:cNvSpPr txBox="1"/>
          <p:nvPr/>
        </p:nvSpPr>
        <p:spPr>
          <a:xfrm>
            <a:off x="2144751" y="3807119"/>
            <a:ext cx="4096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19264B"/>
                </a:solidFill>
                <a:latin typeface="+mn-ea"/>
                <a:ea typeface="+mn-ea"/>
              </a:rPr>
              <a:t>많은 하위 시스템으로 전체시스템을 설계</a:t>
            </a:r>
          </a:p>
        </p:txBody>
      </p:sp>
    </p:spTree>
    <p:extLst>
      <p:ext uri="{BB962C8B-B14F-4D97-AF65-F5344CB8AC3E}">
        <p14:creationId xmlns:p14="http://schemas.microsoft.com/office/powerpoint/2010/main" val="2191720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1836EEDA-D322-5D74-6F2B-C4913E085D7C}"/>
              </a:ext>
            </a:extLst>
          </p:cNvPr>
          <p:cNvSpPr txBox="1"/>
          <p:nvPr/>
        </p:nvSpPr>
        <p:spPr>
          <a:xfrm>
            <a:off x="1408975" y="857316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Sequence to Sequence(Seq2Seq)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8793FB-0F71-BDD3-30E0-705BE9C77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5863" y="1395895"/>
            <a:ext cx="6165844" cy="347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657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E4E28AD-B656-12AC-AC41-E50E445F8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7069" y="1237053"/>
            <a:ext cx="4411638" cy="3308729"/>
          </a:xfrm>
          <a:prstGeom prst="rect">
            <a:avLst/>
          </a:prstGeom>
        </p:spPr>
      </p:pic>
      <p:sp>
        <p:nvSpPr>
          <p:cNvPr id="13" name="Google Shape;67;p14">
            <a:extLst>
              <a:ext uri="{FF2B5EF4-FFF2-40B4-BE49-F238E27FC236}">
                <a16:creationId xmlns:a16="http://schemas.microsoft.com/office/drawing/2014/main" id="{81B9D30E-2A03-2814-2553-DA63B749CADC}"/>
              </a:ext>
            </a:extLst>
          </p:cNvPr>
          <p:cNvSpPr txBox="1"/>
          <p:nvPr/>
        </p:nvSpPr>
        <p:spPr>
          <a:xfrm>
            <a:off x="6110380" y="1628882"/>
            <a:ext cx="303362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김</a:t>
            </a:r>
            <a:r>
              <a:rPr lang="ko-KR" altLang="en-US" dirty="0"/>
              <a:t>병찬</a:t>
            </a:r>
            <a:r>
              <a:rPr lang="en-US" altLang="ko-KR" dirty="0"/>
              <a:t>(</a:t>
            </a:r>
            <a:r>
              <a:rPr lang="ko-KR" altLang="en-US" dirty="0"/>
              <a:t>통계학과</a:t>
            </a:r>
            <a:r>
              <a:rPr lang="en-US" altLang="ko-KR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 err="1"/>
              <a:t>김서린</a:t>
            </a:r>
            <a:r>
              <a:rPr lang="en-US" altLang="ko-KR" dirty="0"/>
              <a:t>(</a:t>
            </a:r>
            <a:r>
              <a:rPr lang="ko-KR" altLang="en-US" dirty="0"/>
              <a:t>응용통계학과</a:t>
            </a:r>
            <a:r>
              <a:rPr lang="en-US" altLang="ko-KR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이재용</a:t>
            </a:r>
            <a:r>
              <a:rPr lang="en-US" altLang="ko-KR" dirty="0"/>
              <a:t>(</a:t>
            </a:r>
            <a:r>
              <a:rPr lang="ko-KR" altLang="en-US" dirty="0"/>
              <a:t>통계학과</a:t>
            </a:r>
            <a:r>
              <a:rPr lang="en-US" altLang="ko-KR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22.05.12. 16:00 – 17:00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응용통계학과 분석실에서 진행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4EAF554-E12A-2A3B-2FB9-39109D905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630" y="987031"/>
            <a:ext cx="6624434" cy="1862503"/>
          </a:xfrm>
          <a:prstGeom prst="rect">
            <a:avLst/>
          </a:prstGeom>
        </p:spPr>
      </p:pic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1836EEDA-D322-5D74-6F2B-C4913E085D7C}"/>
              </a:ext>
            </a:extLst>
          </p:cNvPr>
          <p:cNvSpPr txBox="1"/>
          <p:nvPr/>
        </p:nvSpPr>
        <p:spPr>
          <a:xfrm>
            <a:off x="1408975" y="857316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Sequence to Sequence(Seq2Seq)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7D4CD37-8786-215D-9E43-02408235289F}"/>
              </a:ext>
            </a:extLst>
          </p:cNvPr>
          <p:cNvSpPr/>
          <p:nvPr/>
        </p:nvSpPr>
        <p:spPr>
          <a:xfrm>
            <a:off x="6388375" y="3134445"/>
            <a:ext cx="2148468" cy="431715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E2DE1C-B7E2-B3D2-AC55-DB58B3339CC3}"/>
              </a:ext>
            </a:extLst>
          </p:cNvPr>
          <p:cNvSpPr txBox="1"/>
          <p:nvPr/>
        </p:nvSpPr>
        <p:spPr>
          <a:xfrm>
            <a:off x="6823273" y="3235335"/>
            <a:ext cx="35827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19264B"/>
                </a:solidFill>
                <a:latin typeface="+mn-ea"/>
                <a:ea typeface="+mn-ea"/>
              </a:rPr>
              <a:t>Multi-layers RNN</a:t>
            </a:r>
            <a:endParaRPr lang="ko-KR" altLang="en-US" sz="1100" b="1" dirty="0">
              <a:solidFill>
                <a:srgbClr val="19264B"/>
              </a:solidFill>
              <a:latin typeface="+mn-ea"/>
              <a:ea typeface="+mn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FF30B595-DC4B-9FFE-B598-B0EA6C6EAC4F}"/>
              </a:ext>
            </a:extLst>
          </p:cNvPr>
          <p:cNvSpPr/>
          <p:nvPr/>
        </p:nvSpPr>
        <p:spPr>
          <a:xfrm>
            <a:off x="6388375" y="3661935"/>
            <a:ext cx="2148468" cy="431715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B95992-2C79-3F9F-C8F9-246184C81774}"/>
              </a:ext>
            </a:extLst>
          </p:cNvPr>
          <p:cNvSpPr txBox="1"/>
          <p:nvPr/>
        </p:nvSpPr>
        <p:spPr>
          <a:xfrm>
            <a:off x="6823273" y="3744617"/>
            <a:ext cx="35827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19264B"/>
                </a:solidFill>
                <a:latin typeface="+mn-ea"/>
                <a:ea typeface="+mn-ea"/>
              </a:rPr>
              <a:t>Greedy decoding</a:t>
            </a:r>
            <a:endParaRPr lang="ko-KR" altLang="en-US" sz="1100" b="1" dirty="0">
              <a:solidFill>
                <a:srgbClr val="19264B"/>
              </a:solidFill>
              <a:latin typeface="+mn-ea"/>
              <a:ea typeface="+mn-ea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A2E5C15-85EB-B4AC-1481-B88140BA702A}"/>
              </a:ext>
            </a:extLst>
          </p:cNvPr>
          <p:cNvSpPr/>
          <p:nvPr/>
        </p:nvSpPr>
        <p:spPr>
          <a:xfrm>
            <a:off x="6388375" y="4197811"/>
            <a:ext cx="2148468" cy="431715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99D9AF-BC6D-1C46-8184-A3A647A16CD1}"/>
              </a:ext>
            </a:extLst>
          </p:cNvPr>
          <p:cNvSpPr txBox="1"/>
          <p:nvPr/>
        </p:nvSpPr>
        <p:spPr>
          <a:xfrm>
            <a:off x="6533445" y="4272107"/>
            <a:ext cx="35827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19264B"/>
                </a:solidFill>
                <a:latin typeface="+mn-ea"/>
                <a:ea typeface="+mn-ea"/>
              </a:rPr>
              <a:t>Beam searching decoding</a:t>
            </a:r>
            <a:endParaRPr lang="ko-KR" altLang="en-US" sz="1100" b="1" dirty="0">
              <a:solidFill>
                <a:srgbClr val="19264B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14408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4EAF554-E12A-2A3B-2FB9-39109D905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630" y="987031"/>
            <a:ext cx="6624434" cy="1862503"/>
          </a:xfrm>
          <a:prstGeom prst="rect">
            <a:avLst/>
          </a:prstGeom>
        </p:spPr>
      </p:pic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1836EEDA-D322-5D74-6F2B-C4913E085D7C}"/>
              </a:ext>
            </a:extLst>
          </p:cNvPr>
          <p:cNvSpPr txBox="1"/>
          <p:nvPr/>
        </p:nvSpPr>
        <p:spPr>
          <a:xfrm>
            <a:off x="1408975" y="857316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Sequence to Sequence(Seq2Seq)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06F7A0-88F3-7707-7C8C-4A9EB1C7B674}"/>
              </a:ext>
            </a:extLst>
          </p:cNvPr>
          <p:cNvSpPr/>
          <p:nvPr/>
        </p:nvSpPr>
        <p:spPr>
          <a:xfrm>
            <a:off x="4735551" y="1546302"/>
            <a:ext cx="669073" cy="10928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98BD256-3E6E-BD82-CC31-F583F6F37639}"/>
              </a:ext>
            </a:extLst>
          </p:cNvPr>
          <p:cNvCxnSpPr>
            <a:cxnSpLocks/>
          </p:cNvCxnSpPr>
          <p:nvPr/>
        </p:nvCxnSpPr>
        <p:spPr>
          <a:xfrm flipV="1">
            <a:off x="3901152" y="2698595"/>
            <a:ext cx="767492" cy="944137"/>
          </a:xfrm>
          <a:prstGeom prst="straightConnector1">
            <a:avLst/>
          </a:prstGeom>
          <a:ln w="57150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C64B338-A811-977E-1736-6942F2EB7BCA}"/>
              </a:ext>
            </a:extLst>
          </p:cNvPr>
          <p:cNvSpPr txBox="1"/>
          <p:nvPr/>
        </p:nvSpPr>
        <p:spPr>
          <a:xfrm>
            <a:off x="2341757" y="3754244"/>
            <a:ext cx="51592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병목현상 발생가능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440799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75;p15">
            <a:extLst>
              <a:ext uri="{FF2B5EF4-FFF2-40B4-BE49-F238E27FC236}">
                <a16:creationId xmlns:a16="http://schemas.microsoft.com/office/drawing/2014/main" id="{1836EEDA-D322-5D74-6F2B-C4913E085D7C}"/>
              </a:ext>
            </a:extLst>
          </p:cNvPr>
          <p:cNvSpPr txBox="1"/>
          <p:nvPr/>
        </p:nvSpPr>
        <p:spPr>
          <a:xfrm>
            <a:off x="1408975" y="857316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Attention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B8D194-0D9C-DF7C-38D2-66D7E4930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6004" y="1396691"/>
            <a:ext cx="6007018" cy="31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03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AF83FA-769F-D280-DB3F-36D925D1E668}"/>
              </a:ext>
            </a:extLst>
          </p:cNvPr>
          <p:cNvSpPr txBox="1"/>
          <p:nvPr/>
        </p:nvSpPr>
        <p:spPr>
          <a:xfrm>
            <a:off x="3546088" y="2217807"/>
            <a:ext cx="338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감사합니다</a:t>
            </a:r>
            <a:r>
              <a:rPr lang="en-US" altLang="ko-KR" sz="4000" b="1" dirty="0"/>
              <a:t>!!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139256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1E5BFDC9-4911-456B-A423-4897A051F863}"/>
              </a:ext>
            </a:extLst>
          </p:cNvPr>
          <p:cNvSpPr/>
          <p:nvPr/>
        </p:nvSpPr>
        <p:spPr>
          <a:xfrm>
            <a:off x="1934271" y="2080560"/>
            <a:ext cx="207098" cy="207098"/>
          </a:xfrm>
          <a:prstGeom prst="ellipse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929399-443F-41F0-A8C8-D72DCDF8EDC6}"/>
              </a:ext>
            </a:extLst>
          </p:cNvPr>
          <p:cNvSpPr txBox="1"/>
          <p:nvPr/>
        </p:nvSpPr>
        <p:spPr>
          <a:xfrm>
            <a:off x="2160697" y="2008605"/>
            <a:ext cx="53608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</a:t>
            </a:r>
            <a:endParaRPr lang="ko-KR" altLang="en-US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813E13F-5CB4-480E-A384-9E35F7359B66}"/>
              </a:ext>
            </a:extLst>
          </p:cNvPr>
          <p:cNvSpPr/>
          <p:nvPr/>
        </p:nvSpPr>
        <p:spPr>
          <a:xfrm>
            <a:off x="2141369" y="2901740"/>
            <a:ext cx="207098" cy="207098"/>
          </a:xfrm>
          <a:prstGeom prst="ellipse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5DC59C-EC8C-4699-9B8D-245E7C7F7443}"/>
              </a:ext>
            </a:extLst>
          </p:cNvPr>
          <p:cNvSpPr txBox="1"/>
          <p:nvPr/>
        </p:nvSpPr>
        <p:spPr>
          <a:xfrm>
            <a:off x="2367795" y="2829785"/>
            <a:ext cx="53608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LSTM</a:t>
            </a:r>
            <a:endParaRPr lang="ko-KR" altLang="en-US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ACDAC432-05F2-4DBD-AAAA-9FDEE321516D}"/>
              </a:ext>
            </a:extLst>
          </p:cNvPr>
          <p:cNvSpPr/>
          <p:nvPr/>
        </p:nvSpPr>
        <p:spPr>
          <a:xfrm>
            <a:off x="2362537" y="3712551"/>
            <a:ext cx="207098" cy="207098"/>
          </a:xfrm>
          <a:prstGeom prst="ellipse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5158F8-C29F-443A-808D-8054DA544728}"/>
              </a:ext>
            </a:extLst>
          </p:cNvPr>
          <p:cNvSpPr txBox="1"/>
          <p:nvPr/>
        </p:nvSpPr>
        <p:spPr>
          <a:xfrm>
            <a:off x="2588963" y="3640596"/>
            <a:ext cx="53608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lang="ko-KR" altLang="en-US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D4359D4-8021-D369-4E62-3B7C5E441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720" y="703525"/>
            <a:ext cx="3897462" cy="2480203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E8B042-979E-CD7A-4405-03679499F5DE}"/>
              </a:ext>
            </a:extLst>
          </p:cNvPr>
          <p:cNvSpPr/>
          <p:nvPr/>
        </p:nvSpPr>
        <p:spPr>
          <a:xfrm>
            <a:off x="4859708" y="2360064"/>
            <a:ext cx="3897460" cy="55555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526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1E5BFDC9-4911-456B-A423-4897A051F863}"/>
              </a:ext>
            </a:extLst>
          </p:cNvPr>
          <p:cNvSpPr/>
          <p:nvPr/>
        </p:nvSpPr>
        <p:spPr>
          <a:xfrm>
            <a:off x="1934271" y="2080560"/>
            <a:ext cx="207098" cy="20709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929399-443F-41F0-A8C8-D72DCDF8EDC6}"/>
              </a:ext>
            </a:extLst>
          </p:cNvPr>
          <p:cNvSpPr txBox="1"/>
          <p:nvPr/>
        </p:nvSpPr>
        <p:spPr>
          <a:xfrm>
            <a:off x="2160697" y="2008605"/>
            <a:ext cx="53608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D9D9D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</a:t>
            </a:r>
            <a:endParaRPr lang="ko-KR" altLang="en-US" sz="1200" dirty="0">
              <a:solidFill>
                <a:srgbClr val="D9D9D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813E13F-5CB4-480E-A384-9E35F7359B66}"/>
              </a:ext>
            </a:extLst>
          </p:cNvPr>
          <p:cNvSpPr/>
          <p:nvPr/>
        </p:nvSpPr>
        <p:spPr>
          <a:xfrm>
            <a:off x="2141369" y="2901740"/>
            <a:ext cx="207098" cy="20709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5DC59C-EC8C-4699-9B8D-245E7C7F7443}"/>
              </a:ext>
            </a:extLst>
          </p:cNvPr>
          <p:cNvSpPr txBox="1"/>
          <p:nvPr/>
        </p:nvSpPr>
        <p:spPr>
          <a:xfrm>
            <a:off x="2367795" y="2829785"/>
            <a:ext cx="53608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D9D9D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LSTM</a:t>
            </a:r>
            <a:endParaRPr lang="ko-KR" altLang="en-US" sz="1200" dirty="0">
              <a:solidFill>
                <a:srgbClr val="D9D9D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ACDAC432-05F2-4DBD-AAAA-9FDEE321516D}"/>
              </a:ext>
            </a:extLst>
          </p:cNvPr>
          <p:cNvSpPr/>
          <p:nvPr/>
        </p:nvSpPr>
        <p:spPr>
          <a:xfrm>
            <a:off x="2362537" y="3712551"/>
            <a:ext cx="207098" cy="207098"/>
          </a:xfrm>
          <a:prstGeom prst="ellipse">
            <a:avLst/>
          </a:prstGeom>
          <a:solidFill>
            <a:srgbClr val="0D5B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5158F8-C29F-443A-808D-8054DA544728}"/>
              </a:ext>
            </a:extLst>
          </p:cNvPr>
          <p:cNvSpPr txBox="1"/>
          <p:nvPr/>
        </p:nvSpPr>
        <p:spPr>
          <a:xfrm>
            <a:off x="2588963" y="3640596"/>
            <a:ext cx="536089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0D5BDC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MACHINE TRANSLATION</a:t>
            </a:r>
            <a:endParaRPr lang="ko-KR" altLang="en-US" sz="1200" dirty="0">
              <a:solidFill>
                <a:srgbClr val="0D5BDC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D4359D4-8021-D369-4E62-3B7C5E441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720" y="703525"/>
            <a:ext cx="3897462" cy="2480203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E8B042-979E-CD7A-4405-03679499F5DE}"/>
              </a:ext>
            </a:extLst>
          </p:cNvPr>
          <p:cNvSpPr/>
          <p:nvPr/>
        </p:nvSpPr>
        <p:spPr>
          <a:xfrm>
            <a:off x="4859708" y="2360064"/>
            <a:ext cx="3897460" cy="55555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60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내용 개체 틀 4">
            <a:extLst>
              <a:ext uri="{FF2B5EF4-FFF2-40B4-BE49-F238E27FC236}">
                <a16:creationId xmlns:a16="http://schemas.microsoft.com/office/drawing/2014/main" id="{D0B9740F-3302-907F-2158-C41117CEC9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0"/>
          <a:stretch/>
        </p:blipFill>
        <p:spPr>
          <a:xfrm>
            <a:off x="1858537" y="995256"/>
            <a:ext cx="6830366" cy="384136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846402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" name="내용 개체 틀 4">
            <a:extLst>
              <a:ext uri="{FF2B5EF4-FFF2-40B4-BE49-F238E27FC236}">
                <a16:creationId xmlns:a16="http://schemas.microsoft.com/office/drawing/2014/main" id="{19E40805-3290-52CE-CB4D-BAFE5215D8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91" b="4126"/>
          <a:stretch/>
        </p:blipFill>
        <p:spPr>
          <a:xfrm>
            <a:off x="1760990" y="987031"/>
            <a:ext cx="6400897" cy="35998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823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6C4126-CC3B-B181-D512-37FCA8E74AF4}"/>
              </a:ext>
            </a:extLst>
          </p:cNvPr>
          <p:cNvSpPr txBox="1"/>
          <p:nvPr/>
        </p:nvSpPr>
        <p:spPr>
          <a:xfrm>
            <a:off x="1334635" y="1111968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When she tried to print her tickets, she found that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35642A-B9B6-708E-ED46-BA406D1F94F8}"/>
              </a:ext>
            </a:extLst>
          </p:cNvPr>
          <p:cNvSpPr txBox="1"/>
          <p:nvPr/>
        </p:nvSpPr>
        <p:spPr>
          <a:xfrm>
            <a:off x="1334635" y="1580844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the printer was out of toner. She went to the </a:t>
            </a:r>
            <a:r>
              <a:rPr lang="en-US" altLang="ko-KR" sz="2800" dirty="0" err="1">
                <a:latin typeface="Candara" panose="020E0502030303020204" pitchFamily="34" charset="0"/>
              </a:rPr>
              <a:t>sta</a:t>
            </a:r>
            <a:r>
              <a:rPr lang="en-US" altLang="ko-KR" sz="2800" dirty="0">
                <a:latin typeface="Candara" panose="020E0502030303020204" pitchFamily="34" charset="0"/>
              </a:rPr>
              <a:t>-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CA1551-D54E-CCF5-89FF-C520A060B940}"/>
              </a:ext>
            </a:extLst>
          </p:cNvPr>
          <p:cNvSpPr txBox="1"/>
          <p:nvPr/>
        </p:nvSpPr>
        <p:spPr>
          <a:xfrm>
            <a:off x="1334635" y="2104064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</a:t>
            </a:r>
            <a:r>
              <a:rPr lang="en-US" altLang="ko-KR" sz="2800" dirty="0" err="1">
                <a:latin typeface="Candara" panose="020E0502030303020204" pitchFamily="34" charset="0"/>
              </a:rPr>
              <a:t>tionery</a:t>
            </a:r>
            <a:r>
              <a:rPr lang="en-US" altLang="ko-KR" sz="2800" dirty="0">
                <a:latin typeface="Candara" panose="020E0502030303020204" pitchFamily="34" charset="0"/>
              </a:rPr>
              <a:t>  store to buy more toner. It was very over-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3C2941-A773-8BBD-8BFB-4A8A067DDD55}"/>
              </a:ext>
            </a:extLst>
          </p:cNvPr>
          <p:cNvSpPr txBox="1"/>
          <p:nvPr/>
        </p:nvSpPr>
        <p:spPr>
          <a:xfrm>
            <a:off x="1334635" y="2571750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priced. After installing the toner into the printer,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63E4C4-4240-42FA-8A91-E50DFC87FF56}"/>
              </a:ext>
            </a:extLst>
          </p:cNvPr>
          <p:cNvSpPr txBox="1"/>
          <p:nvPr/>
        </p:nvSpPr>
        <p:spPr>
          <a:xfrm>
            <a:off x="1334635" y="3094970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she finally printed her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10E6C48-9C1E-E115-CBB2-8708EEE40A27}"/>
              </a:ext>
            </a:extLst>
          </p:cNvPr>
          <p:cNvSpPr/>
          <p:nvPr/>
        </p:nvSpPr>
        <p:spPr>
          <a:xfrm>
            <a:off x="4824762" y="3128202"/>
            <a:ext cx="2252546" cy="467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325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6C4126-CC3B-B181-D512-37FCA8E74AF4}"/>
              </a:ext>
            </a:extLst>
          </p:cNvPr>
          <p:cNvSpPr txBox="1"/>
          <p:nvPr/>
        </p:nvSpPr>
        <p:spPr>
          <a:xfrm>
            <a:off x="1334635" y="1111968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When she tried to print her tickets, she found that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35642A-B9B6-708E-ED46-BA406D1F94F8}"/>
              </a:ext>
            </a:extLst>
          </p:cNvPr>
          <p:cNvSpPr txBox="1"/>
          <p:nvPr/>
        </p:nvSpPr>
        <p:spPr>
          <a:xfrm>
            <a:off x="1334635" y="1580844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the printer was out of toner. She went to the </a:t>
            </a:r>
            <a:r>
              <a:rPr lang="en-US" altLang="ko-KR" sz="2800" dirty="0" err="1">
                <a:latin typeface="Candara" panose="020E0502030303020204" pitchFamily="34" charset="0"/>
              </a:rPr>
              <a:t>sta</a:t>
            </a:r>
            <a:r>
              <a:rPr lang="en-US" altLang="ko-KR" sz="2800" dirty="0">
                <a:latin typeface="Candara" panose="020E0502030303020204" pitchFamily="34" charset="0"/>
              </a:rPr>
              <a:t>-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CA1551-D54E-CCF5-89FF-C520A060B940}"/>
              </a:ext>
            </a:extLst>
          </p:cNvPr>
          <p:cNvSpPr txBox="1"/>
          <p:nvPr/>
        </p:nvSpPr>
        <p:spPr>
          <a:xfrm>
            <a:off x="1334635" y="2104064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</a:t>
            </a:r>
            <a:r>
              <a:rPr lang="en-US" altLang="ko-KR" sz="2800" dirty="0" err="1">
                <a:latin typeface="Candara" panose="020E0502030303020204" pitchFamily="34" charset="0"/>
              </a:rPr>
              <a:t>tionery</a:t>
            </a:r>
            <a:r>
              <a:rPr lang="en-US" altLang="ko-KR" sz="2800" dirty="0">
                <a:latin typeface="Candara" panose="020E0502030303020204" pitchFamily="34" charset="0"/>
              </a:rPr>
              <a:t>  store to buy more toner. It was very over-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3C2941-A773-8BBD-8BFB-4A8A067DDD55}"/>
              </a:ext>
            </a:extLst>
          </p:cNvPr>
          <p:cNvSpPr txBox="1"/>
          <p:nvPr/>
        </p:nvSpPr>
        <p:spPr>
          <a:xfrm>
            <a:off x="1334635" y="2571750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priced. After installing the toner into the printer,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63E4C4-4240-42FA-8A91-E50DFC87FF56}"/>
              </a:ext>
            </a:extLst>
          </p:cNvPr>
          <p:cNvSpPr txBox="1"/>
          <p:nvPr/>
        </p:nvSpPr>
        <p:spPr>
          <a:xfrm>
            <a:off x="1334635" y="3094970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she finally printed her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10E6C48-9C1E-E115-CBB2-8708EEE40A27}"/>
              </a:ext>
            </a:extLst>
          </p:cNvPr>
          <p:cNvSpPr/>
          <p:nvPr/>
        </p:nvSpPr>
        <p:spPr>
          <a:xfrm>
            <a:off x="4824762" y="3128202"/>
            <a:ext cx="2252546" cy="467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>
                    <a:lumMod val="75000"/>
                  </a:schemeClr>
                </a:solidFill>
              </a:rPr>
              <a:t>tickets</a:t>
            </a:r>
            <a:endParaRPr lang="ko-KR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899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RNN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6C4126-CC3B-B181-D512-37FCA8E74AF4}"/>
              </a:ext>
            </a:extLst>
          </p:cNvPr>
          <p:cNvSpPr txBox="1"/>
          <p:nvPr/>
        </p:nvSpPr>
        <p:spPr>
          <a:xfrm>
            <a:off x="1334635" y="1111968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When she tried to print her tickets, she found that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35642A-B9B6-708E-ED46-BA406D1F94F8}"/>
              </a:ext>
            </a:extLst>
          </p:cNvPr>
          <p:cNvSpPr txBox="1"/>
          <p:nvPr/>
        </p:nvSpPr>
        <p:spPr>
          <a:xfrm>
            <a:off x="1334635" y="1580844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the printer was out of toner. She went to the </a:t>
            </a:r>
            <a:r>
              <a:rPr lang="en-US" altLang="ko-KR" sz="2800" dirty="0" err="1">
                <a:latin typeface="Candara" panose="020E0502030303020204" pitchFamily="34" charset="0"/>
              </a:rPr>
              <a:t>sta</a:t>
            </a:r>
            <a:r>
              <a:rPr lang="en-US" altLang="ko-KR" sz="2800" dirty="0">
                <a:latin typeface="Candara" panose="020E0502030303020204" pitchFamily="34" charset="0"/>
              </a:rPr>
              <a:t>-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CA1551-D54E-CCF5-89FF-C520A060B940}"/>
              </a:ext>
            </a:extLst>
          </p:cNvPr>
          <p:cNvSpPr txBox="1"/>
          <p:nvPr/>
        </p:nvSpPr>
        <p:spPr>
          <a:xfrm>
            <a:off x="1334635" y="2104064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</a:t>
            </a:r>
            <a:r>
              <a:rPr lang="en-US" altLang="ko-KR" sz="2800" dirty="0" err="1">
                <a:latin typeface="Candara" panose="020E0502030303020204" pitchFamily="34" charset="0"/>
              </a:rPr>
              <a:t>tionery</a:t>
            </a:r>
            <a:r>
              <a:rPr lang="en-US" altLang="ko-KR" sz="2800" dirty="0">
                <a:latin typeface="Candara" panose="020E0502030303020204" pitchFamily="34" charset="0"/>
              </a:rPr>
              <a:t>  store to buy more toner. It was very over-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3C2941-A773-8BBD-8BFB-4A8A067DDD55}"/>
              </a:ext>
            </a:extLst>
          </p:cNvPr>
          <p:cNvSpPr txBox="1"/>
          <p:nvPr/>
        </p:nvSpPr>
        <p:spPr>
          <a:xfrm>
            <a:off x="1334635" y="2571750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priced. After installing the toner into the printer,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63E4C4-4240-42FA-8A91-E50DFC87FF56}"/>
              </a:ext>
            </a:extLst>
          </p:cNvPr>
          <p:cNvSpPr txBox="1"/>
          <p:nvPr/>
        </p:nvSpPr>
        <p:spPr>
          <a:xfrm>
            <a:off x="1334635" y="3094970"/>
            <a:ext cx="8006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Candara" panose="020E0502030303020204" pitchFamily="34" charset="0"/>
              </a:rPr>
              <a:t> she finally printed her</a:t>
            </a:r>
            <a:endParaRPr lang="ko-KR" altLang="en-US" sz="2800" dirty="0">
              <a:latin typeface="Candara" panose="020E0502030303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10E6C48-9C1E-E115-CBB2-8708EEE40A27}"/>
              </a:ext>
            </a:extLst>
          </p:cNvPr>
          <p:cNvSpPr/>
          <p:nvPr/>
        </p:nvSpPr>
        <p:spPr>
          <a:xfrm>
            <a:off x="4824762" y="3128202"/>
            <a:ext cx="2252546" cy="467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>
                    <a:lumMod val="75000"/>
                  </a:schemeClr>
                </a:solidFill>
              </a:rPr>
              <a:t>tickets</a:t>
            </a:r>
            <a:endParaRPr lang="ko-KR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260B37E-5EBF-61E7-CBE0-940F2B3F0A59}"/>
              </a:ext>
            </a:extLst>
          </p:cNvPr>
          <p:cNvSpPr/>
          <p:nvPr/>
        </p:nvSpPr>
        <p:spPr>
          <a:xfrm>
            <a:off x="5501268" y="1111968"/>
            <a:ext cx="1219200" cy="5232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5973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377</Words>
  <Application>Microsoft Office PowerPoint</Application>
  <PresentationFormat>화면 슬라이드 쇼(16:9)</PresentationFormat>
  <Paragraphs>87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Avenir Next LT Pro</vt:lpstr>
      <vt:lpstr>맑은 고딕</vt:lpstr>
      <vt:lpstr>Candara</vt:lpstr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김병찬</cp:lastModifiedBy>
  <cp:revision>15</cp:revision>
  <dcterms:modified xsi:type="dcterms:W3CDTF">2022-05-16T14:34:47Z</dcterms:modified>
</cp:coreProperties>
</file>